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62" r:id="rId3"/>
    <p:sldId id="268" r:id="rId4"/>
    <p:sldId id="263" r:id="rId5"/>
    <p:sldId id="277" r:id="rId6"/>
    <p:sldId id="274" r:id="rId7"/>
    <p:sldId id="272" r:id="rId8"/>
    <p:sldId id="271" r:id="rId9"/>
    <p:sldId id="264" r:id="rId10"/>
    <p:sldId id="273" r:id="rId11"/>
    <p:sldId id="278" r:id="rId12"/>
    <p:sldId id="280" r:id="rId13"/>
    <p:sldId id="275" r:id="rId14"/>
    <p:sldId id="276" r:id="rId15"/>
    <p:sldId id="279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SP" initials="S" lastIdx="1" clrIdx="0">
    <p:extLst>
      <p:ext uri="{19B8F6BF-5375-455C-9EA6-DF929625EA0E}">
        <p15:presenceInfo xmlns:p15="http://schemas.microsoft.com/office/powerpoint/2012/main" userId="SS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0000"/>
    <a:srgbClr val="66FF66"/>
    <a:srgbClr val="231ADD"/>
    <a:srgbClr val="5B9BD5"/>
    <a:srgbClr val="0E8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63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0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80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692F2B14-293C-4C74-9987-83BB21D1F970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805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D61A3AE0-953B-4CAD-BBF4-0C12C5828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63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381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73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151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854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49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42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577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777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826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420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874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3AE0-953B-4CAD-BBF4-0C12C582886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2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F1FF-DC37-4B2E-BED7-442AE1A8B077}" type="datetime1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5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814E-2A17-48DE-8746-5C1482E6C109}" type="datetime1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73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B89E-F63D-4A46-8B70-872EAF3969FA}" type="datetime1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0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929F-95FE-42DF-8303-0FDAAABBBFB9}" type="datetime1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70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CD37-7420-45E9-A7CF-471E51E3A37C}" type="datetime1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26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4E00-BF79-48FA-B088-4E0852241CD4}" type="datetime1">
              <a:rPr lang="ru-RU" smtClean="0"/>
              <a:t>14.04.2023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5D71-8AAA-48E5-902B-5B98A2C5F7A9}" type="datetime1">
              <a:rPr lang="ru-RU" smtClean="0"/>
              <a:t>14.04.2023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8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EBC7-B5F0-40CA-845A-25B4D276125C}" type="datetime1">
              <a:rPr lang="ru-RU" smtClean="0"/>
              <a:t>14.04.2023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2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0AC1-F9D8-4174-918C-E8FD20533212}" type="datetime1">
              <a:rPr lang="ru-RU" smtClean="0"/>
              <a:t>14.04.2023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29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2A77-46DE-446E-A200-5D412585DD23}" type="datetime1">
              <a:rPr lang="ru-RU" smtClean="0"/>
              <a:t>14.04.2023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2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7134-2109-42D0-821E-E0A8B03AD229}" type="datetime1">
              <a:rPr lang="ru-RU" smtClean="0"/>
              <a:t>14.04.2023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04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F8FE4-6A53-4D02-A0E5-B2A2EC6DC34A}" type="datetime1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6E5FF-37D8-41FF-AC46-34617BD0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fmai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5" y="0"/>
            <a:ext cx="9059810" cy="5204861"/>
          </a:xfrm>
          <a:prstGeom prst="rect">
            <a:avLst/>
          </a:prstGeom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5780782"/>
            <a:ext cx="34843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dirty="0"/>
              <a:t>Свидетельство о государственной аккредитации серия 90А01</a:t>
            </a:r>
          </a:p>
          <a:p>
            <a:pPr algn="ctr"/>
            <a:r>
              <a:rPr lang="ru-RU" altLang="ru-RU" sz="1600" dirty="0"/>
              <a:t>№ 0003333 от 03.07.2019 г.</a:t>
            </a: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5967663" y="6026150"/>
            <a:ext cx="31763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dirty="0"/>
              <a:t>Лицензия серия 90Л01</a:t>
            </a:r>
          </a:p>
          <a:p>
            <a:pPr algn="ctr"/>
            <a:r>
              <a:rPr lang="ru-RU" altLang="ru-RU" sz="1600" dirty="0"/>
              <a:t>№ 0009017 от 18.02.2016 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135" y="4127153"/>
            <a:ext cx="8431730" cy="129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altLang="ru-RU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бюджетного образовательного учреждения высшего образования</a:t>
            </a:r>
          </a:p>
          <a:p>
            <a:pPr algn="ctr"/>
            <a:r>
              <a:rPr lang="ru-RU" altLang="ru-RU" sz="1600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altLang="ru-RU" b="1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Московский авиационный институт</a:t>
            </a:r>
            <a:endParaRPr lang="en-US" altLang="ru-RU" b="1" dirty="0">
              <a:ln>
                <a:solidFill>
                  <a:schemeClr val="accent5">
                    <a:lumMod val="75000"/>
                  </a:schemeClr>
                </a:solidFill>
              </a:ln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600" dirty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(национальный исследовательский университет)»</a:t>
            </a:r>
            <a:endParaRPr lang="ru-RU" dirty="0">
              <a:ln>
                <a:solidFill>
                  <a:schemeClr val="accent5">
                    <a:lumMod val="7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675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7887" y="117886"/>
            <a:ext cx="5928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Пример зачисления по приоритетам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986756"/>
              </p:ext>
            </p:extLst>
          </p:nvPr>
        </p:nvGraphicFramePr>
        <p:xfrm>
          <a:off x="201284" y="2542860"/>
          <a:ext cx="2880000" cy="380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65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50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Автоматизация технологических процессов и производств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27843"/>
              </p:ext>
            </p:extLst>
          </p:nvPr>
        </p:nvGraphicFramePr>
        <p:xfrm>
          <a:off x="3868607" y="2542859"/>
          <a:ext cx="5040000" cy="380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76371217"/>
                    </a:ext>
                  </a:extLst>
                </a:gridCol>
              </a:tblGrid>
              <a:tr h="6565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Проходной балл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507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Автоматизация технологических процессов и производств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654"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2426F90-6CDD-4E97-8985-56C03CB5E362}"/>
              </a:ext>
            </a:extLst>
          </p:cNvPr>
          <p:cNvGrpSpPr/>
          <p:nvPr/>
        </p:nvGrpSpPr>
        <p:grpSpPr>
          <a:xfrm>
            <a:off x="209931" y="641106"/>
            <a:ext cx="5707762" cy="1197456"/>
            <a:chOff x="1781174" y="5085165"/>
            <a:chExt cx="6521577" cy="1197456"/>
          </a:xfrm>
        </p:grpSpPr>
        <p:sp>
          <p:nvSpPr>
            <p:cNvPr id="3" name="Блок-схема: альтернативный процесс 2"/>
            <p:cNvSpPr/>
            <p:nvPr/>
          </p:nvSpPr>
          <p:spPr>
            <a:xfrm>
              <a:off x="1781174" y="5085165"/>
              <a:ext cx="6521577" cy="11974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r>
                <a:rPr lang="ru-RU" dirty="0"/>
                <a:t>ЕГЭ = 196 баллов</a:t>
              </a:r>
            </a:p>
            <a:p>
              <a:pPr lvl="2" algn="ctr"/>
              <a:r>
                <a:rPr lang="ru-RU" dirty="0"/>
                <a:t>Индивидуальные достижения = 5 баллов</a:t>
              </a:r>
            </a:p>
            <a:p>
              <a:pPr lvl="2" algn="ctr"/>
              <a:r>
                <a:rPr lang="ru-RU" sz="2000" b="1" dirty="0"/>
                <a:t>СУММАРНЫЙ БАЛЛ  </a:t>
              </a:r>
              <a:r>
                <a:rPr lang="ru-RU" sz="2800" b="1" dirty="0">
                  <a:solidFill>
                    <a:schemeClr val="bg1"/>
                  </a:solidFill>
                </a:rPr>
                <a:t>201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CE20148-FF69-4BD9-BA3E-54867CE1B3CB}"/>
                </a:ext>
              </a:extLst>
            </p:cNvPr>
            <p:cNvSpPr txBox="1"/>
            <p:nvPr/>
          </p:nvSpPr>
          <p:spPr>
            <a:xfrm>
              <a:off x="1884478" y="5176061"/>
              <a:ext cx="127631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Иванов</a:t>
              </a:r>
            </a:p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Иван</a:t>
              </a:r>
            </a:p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Иванович</a:t>
              </a:r>
            </a:p>
          </p:txBody>
        </p:sp>
      </p:grp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B774885-2C50-49A6-B220-C3661A162537}"/>
              </a:ext>
            </a:extLst>
          </p:cNvPr>
          <p:cNvSpPr/>
          <p:nvPr/>
        </p:nvSpPr>
        <p:spPr>
          <a:xfrm>
            <a:off x="209931" y="1928742"/>
            <a:ext cx="5064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В Заявлении – 1 приоритет ИВТ</a:t>
            </a:r>
          </a:p>
        </p:txBody>
      </p:sp>
    </p:spTree>
    <p:extLst>
      <p:ext uri="{BB962C8B-B14F-4D97-AF65-F5344CB8AC3E}">
        <p14:creationId xmlns:p14="http://schemas.microsoft.com/office/powerpoint/2010/main" val="70637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46DB6402-83D0-4504-8E58-7C3E0AF14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421137"/>
              </p:ext>
            </p:extLst>
          </p:nvPr>
        </p:nvGraphicFramePr>
        <p:xfrm>
          <a:off x="131763" y="1185471"/>
          <a:ext cx="6984000" cy="5296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772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Снилс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абитуриента (уникальный код)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баллов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ИКТ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Балл за И.Д.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приоритет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Оригинал документа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6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✓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403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 •   •   •   •   •   •   •   •   •   •   •   •   •   •   •   •   •   •   •   •   •   •   •   •   •   •</a:t>
                      </a: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2791725971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022-450-008-24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31" marR="5131" marT="5131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044F0B4-F599-43D8-B5C8-716B73D1AF5F}"/>
              </a:ext>
            </a:extLst>
          </p:cNvPr>
          <p:cNvSpPr/>
          <p:nvPr/>
        </p:nvSpPr>
        <p:spPr>
          <a:xfrm>
            <a:off x="1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Пример конкурсного списка по направлению ИВТ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на 3 августа  12-00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D1742A-127A-4B20-9593-03714FFF0E98}"/>
              </a:ext>
            </a:extLst>
          </p:cNvPr>
          <p:cNvSpPr txBox="1"/>
          <p:nvPr/>
        </p:nvSpPr>
        <p:spPr>
          <a:xfrm>
            <a:off x="7115763" y="1679058"/>
            <a:ext cx="1942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претендующих на основные конкурсные места: </a:t>
            </a:r>
            <a:r>
              <a:rPr lang="ru-RU" b="1" u="sng" dirty="0">
                <a:solidFill>
                  <a:srgbClr val="0E8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мест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7AE28B9-A145-48BA-A25A-E00FCF52757D}"/>
              </a:ext>
            </a:extLst>
          </p:cNvPr>
          <p:cNvGrpSpPr/>
          <p:nvPr/>
        </p:nvGrpSpPr>
        <p:grpSpPr>
          <a:xfrm>
            <a:off x="6337004" y="1678399"/>
            <a:ext cx="2115880" cy="3764344"/>
            <a:chOff x="6337004" y="1021730"/>
            <a:chExt cx="2115880" cy="3764344"/>
          </a:xfrm>
        </p:grpSpPr>
        <p:sp>
          <p:nvSpPr>
            <p:cNvPr id="15" name="Двойные фигурные скобки 14">
              <a:extLst>
                <a:ext uri="{FF2B5EF4-FFF2-40B4-BE49-F238E27FC236}">
                  <a16:creationId xmlns:a16="http://schemas.microsoft.com/office/drawing/2014/main" id="{31711506-F204-400C-AFEE-130E6DDDD41C}"/>
                </a:ext>
              </a:extLst>
            </p:cNvPr>
            <p:cNvSpPr/>
            <p:nvPr/>
          </p:nvSpPr>
          <p:spPr>
            <a:xfrm>
              <a:off x="6337004" y="1021730"/>
              <a:ext cx="459782" cy="3764344"/>
            </a:xfrm>
            <a:prstGeom prst="bracePair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B96AE509-F3A2-4C1A-A58F-2BBDDF711BC1}"/>
                </a:ext>
              </a:extLst>
            </p:cNvPr>
            <p:cNvGrpSpPr/>
            <p:nvPr/>
          </p:nvGrpSpPr>
          <p:grpSpPr>
            <a:xfrm>
              <a:off x="6925502" y="2585324"/>
              <a:ext cx="1527382" cy="915554"/>
              <a:chOff x="6925502" y="2585324"/>
              <a:chExt cx="1527382" cy="915554"/>
            </a:xfrm>
          </p:grpSpPr>
          <p:sp>
            <p:nvSpPr>
              <p:cNvPr id="18" name="Выноска со стрелкой влево 7">
                <a:extLst>
                  <a:ext uri="{FF2B5EF4-FFF2-40B4-BE49-F238E27FC236}">
                    <a16:creationId xmlns:a16="http://schemas.microsoft.com/office/drawing/2014/main" id="{B0F59283-989F-478F-80E8-B34117A1C174}"/>
                  </a:ext>
                </a:extLst>
              </p:cNvPr>
              <p:cNvSpPr/>
              <p:nvPr/>
            </p:nvSpPr>
            <p:spPr>
              <a:xfrm>
                <a:off x="6925502" y="2585324"/>
                <a:ext cx="1527382" cy="915554"/>
              </a:xfrm>
              <a:prstGeom prst="leftArrowCallout">
                <a:avLst>
                  <a:gd name="adj1" fmla="val 4819"/>
                  <a:gd name="adj2" fmla="val 4818"/>
                  <a:gd name="adj3" fmla="val 13564"/>
                  <a:gd name="adj4" fmla="val 70359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6E75BE3-BE5B-4A26-B54A-9475951CD1ED}"/>
                  </a:ext>
                </a:extLst>
              </p:cNvPr>
              <p:cNvSpPr txBox="1"/>
              <p:nvPr/>
            </p:nvSpPr>
            <p:spPr>
              <a:xfrm>
                <a:off x="7475933" y="2858435"/>
                <a:ext cx="9300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>
                    <a:solidFill>
                      <a:srgbClr val="0E86D2"/>
                    </a:solidFill>
                  </a:rPr>
                  <a:t>15 мест</a:t>
                </a:r>
              </a:p>
            </p:txBody>
          </p:sp>
        </p:grpSp>
      </p:grpSp>
      <p:sp>
        <p:nvSpPr>
          <p:cNvPr id="20" name="Стрелка вправо 2">
            <a:extLst>
              <a:ext uri="{FF2B5EF4-FFF2-40B4-BE49-F238E27FC236}">
                <a16:creationId xmlns:a16="http://schemas.microsoft.com/office/drawing/2014/main" id="{31866BE0-BFD4-428C-A1B7-276246633738}"/>
              </a:ext>
            </a:extLst>
          </p:cNvPr>
          <p:cNvSpPr/>
          <p:nvPr/>
        </p:nvSpPr>
        <p:spPr>
          <a:xfrm>
            <a:off x="131763" y="5176701"/>
            <a:ext cx="7344170" cy="357187"/>
          </a:xfrm>
          <a:prstGeom prst="rightArrow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716E7A-ABAD-42E1-BFC8-549159D0CA15}"/>
              </a:ext>
            </a:extLst>
          </p:cNvPr>
          <p:cNvSpPr txBox="1"/>
          <p:nvPr/>
        </p:nvSpPr>
        <p:spPr>
          <a:xfrm>
            <a:off x="7219022" y="4827991"/>
            <a:ext cx="1381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Проходной балл</a:t>
            </a:r>
          </a:p>
        </p:txBody>
      </p:sp>
      <p:sp>
        <p:nvSpPr>
          <p:cNvPr id="23" name="Стрелка вправо 2">
            <a:extLst>
              <a:ext uri="{FF2B5EF4-FFF2-40B4-BE49-F238E27FC236}">
                <a16:creationId xmlns:a16="http://schemas.microsoft.com/office/drawing/2014/main" id="{743C40C6-5A7D-4C69-8830-E3DB3C2DBABD}"/>
              </a:ext>
            </a:extLst>
          </p:cNvPr>
          <p:cNvSpPr/>
          <p:nvPr/>
        </p:nvSpPr>
        <p:spPr>
          <a:xfrm>
            <a:off x="131764" y="5559432"/>
            <a:ext cx="7344170" cy="376239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5A338B-389A-4A41-ACFF-DF0D5C7B1964}"/>
              </a:ext>
            </a:extLst>
          </p:cNvPr>
          <p:cNvSpPr txBox="1"/>
          <p:nvPr/>
        </p:nvSpPr>
        <p:spPr>
          <a:xfrm>
            <a:off x="7417428" y="5518762"/>
            <a:ext cx="1507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Зачислен на АТП</a:t>
            </a:r>
          </a:p>
        </p:txBody>
      </p:sp>
    </p:spTree>
    <p:extLst>
      <p:ext uri="{BB962C8B-B14F-4D97-AF65-F5344CB8AC3E}">
        <p14:creationId xmlns:p14="http://schemas.microsoft.com/office/powerpoint/2010/main" val="17485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19C81-DF1C-4742-ADAF-AC5C0475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312721C-195F-4698-A3CD-3E594FC18325}"/>
              </a:ext>
            </a:extLst>
          </p:cNvPr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Если результат ЕГЭ меньше минимальных баллов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02210D-1D09-4951-A804-13A938985D53}"/>
              </a:ext>
            </a:extLst>
          </p:cNvPr>
          <p:cNvSpPr txBox="1"/>
          <p:nvPr/>
        </p:nvSpPr>
        <p:spPr>
          <a:xfrm>
            <a:off x="584979" y="1201582"/>
            <a:ext cx="7974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Российский университет кооперации (г. Мытищи)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20BE7D-4C53-46B7-8B8A-E224AF3390CA}"/>
              </a:ext>
            </a:extLst>
          </p:cNvPr>
          <p:cNvSpPr txBox="1"/>
          <p:nvPr/>
        </p:nvSpPr>
        <p:spPr>
          <a:xfrm>
            <a:off x="1236215" y="2057571"/>
            <a:ext cx="6671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</a:rPr>
              <a:t>ПЕРЕЧЕНЬ ВСТУПИТЕЛЬНЫХ ИСПЫТАНИЙ (НА БАЗЕ СРЕДНЕГО ОБЩЕГО ОБРАЗОВАНИЯ)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D9F8F76-A428-406D-A6CE-39D432D07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7048" y="246731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554E2EA-6B00-4689-BD00-51811C6699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278" b="35025"/>
          <a:stretch/>
        </p:blipFill>
        <p:spPr>
          <a:xfrm>
            <a:off x="-2" y="3280418"/>
            <a:ext cx="9131964" cy="247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CF85CDC-1E7A-5393-CD4E-B253F8BEA9B6}"/>
              </a:ext>
            </a:extLst>
          </p:cNvPr>
          <p:cNvSpPr/>
          <p:nvPr/>
        </p:nvSpPr>
        <p:spPr>
          <a:xfrm>
            <a:off x="601265" y="338840"/>
            <a:ext cx="79414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Обучение на военной кафедре: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2C18C54-4CF0-0D6C-B546-3D727DD7F5B5}"/>
              </a:ext>
            </a:extLst>
          </p:cNvPr>
          <p:cNvSpPr/>
          <p:nvPr/>
        </p:nvSpPr>
        <p:spPr>
          <a:xfrm>
            <a:off x="670322" y="1587675"/>
            <a:ext cx="78724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ru-RU" sz="3600" b="1" u="sng" dirty="0">
                <a:latin typeface="Times New Roman" pitchFamily="18" charset="0"/>
              </a:rPr>
              <a:t>По программе офицеров и сержантов запаса:</a:t>
            </a:r>
          </a:p>
          <a:p>
            <a:pPr algn="just">
              <a:buFontTx/>
              <a:buChar char="•"/>
              <a:defRPr/>
            </a:pPr>
            <a:r>
              <a:rPr lang="ru-RU" altLang="ru-RU" sz="3600" dirty="0">
                <a:latin typeface="Times New Roman" pitchFamily="18" charset="0"/>
              </a:rPr>
              <a:t> Отбор на 1-ом курсе (медкомиссия + профотбор, нормативы по физ. подготовки, успеваемость)</a:t>
            </a:r>
          </a:p>
          <a:p>
            <a:pPr algn="just">
              <a:buFontTx/>
              <a:buChar char="•"/>
              <a:defRPr/>
            </a:pPr>
            <a:r>
              <a:rPr lang="ru-RU" altLang="ru-RU" sz="3600" dirty="0">
                <a:latin typeface="Times New Roman" pitchFamily="18" charset="0"/>
              </a:rPr>
              <a:t> Обучение 1 день в неделю со 2-го по 4-й курс (сержанты 2-3 курс)</a:t>
            </a:r>
          </a:p>
          <a:p>
            <a:pPr algn="just">
              <a:buFontTx/>
              <a:buChar char="•"/>
              <a:defRPr/>
            </a:pPr>
            <a:r>
              <a:rPr lang="ru-RU" altLang="ru-RU" sz="3600" dirty="0">
                <a:latin typeface="Times New Roman" pitchFamily="18" charset="0"/>
              </a:rPr>
              <a:t> После завершения обучения – военные сборы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804A0D6-A42B-4165-BE83-174D0188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5595DE8-89D6-361D-46A9-F2B5E54E9182}"/>
              </a:ext>
            </a:extLst>
          </p:cNvPr>
          <p:cNvSpPr/>
          <p:nvPr/>
        </p:nvSpPr>
        <p:spPr>
          <a:xfrm>
            <a:off x="683917" y="772722"/>
            <a:ext cx="77761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Подробности о поступлении на сайте </a:t>
            </a:r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http://sfmai.ru/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разделе «Абитуриентам»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B3C6C3D-C14F-4813-930B-EEB31173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B3C6C3D-C14F-4813-930B-EEB31173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8DCFF68-EA8C-42E7-BBE0-AEA17DDEE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188913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4800" b="1" dirty="0">
                <a:solidFill>
                  <a:srgbClr val="0070C0"/>
                </a:solidFill>
              </a:rPr>
              <a:t>Порядок посещения кафедр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F497A4EA-02DC-41EC-9A06-36A1458A6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537807"/>
              </p:ext>
            </p:extLst>
          </p:nvPr>
        </p:nvGraphicFramePr>
        <p:xfrm>
          <a:off x="344973" y="1935480"/>
          <a:ext cx="8474692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6754">
                  <a:extLst>
                    <a:ext uri="{9D8B030D-6E8A-4147-A177-3AD203B41FA5}">
                      <a16:colId xmlns:a16="http://schemas.microsoft.com/office/drawing/2014/main" val="3060373550"/>
                    </a:ext>
                  </a:extLst>
                </a:gridCol>
                <a:gridCol w="4305670">
                  <a:extLst>
                    <a:ext uri="{9D8B030D-6E8A-4147-A177-3AD203B41FA5}">
                      <a16:colId xmlns:a16="http://schemas.microsoft.com/office/drawing/2014/main" val="2522449474"/>
                    </a:ext>
                  </a:extLst>
                </a:gridCol>
                <a:gridCol w="1722268">
                  <a:extLst>
                    <a:ext uri="{9D8B030D-6E8A-4147-A177-3AD203B41FA5}">
                      <a16:colId xmlns:a16="http://schemas.microsoft.com/office/drawing/2014/main" val="83076519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488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ТПАД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Двигатели ЛА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147263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ТАОМ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Материаловедение и ТМ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66978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Автоматизация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ТПиП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96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МСиИТ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ВТ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122638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ЭиУ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4733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4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951" y="77083"/>
            <a:ext cx="5552097" cy="13969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Контрольные цифры приема 2023</a:t>
            </a:r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(очная форма)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97228"/>
              </p:ext>
            </p:extLst>
          </p:nvPr>
        </p:nvGraphicFramePr>
        <p:xfrm>
          <a:off x="234000" y="1099060"/>
          <a:ext cx="8676000" cy="5303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4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Направление подготовки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Количество бюджетных /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платных</a:t>
                      </a: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мест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Перечень вступительных испытаний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 / 10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rowSpan="4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2000" b="1" u="sng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По выбору поступающих: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физика или информатика и ИКТ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Автоматизация технологических процессов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 / </a:t>
                      </a:r>
                      <a:r>
                        <a:rPr lang="en-US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 / </a:t>
                      </a:r>
                      <a:r>
                        <a:rPr lang="en-US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 / </a:t>
                      </a:r>
                      <a:r>
                        <a:rPr lang="en-US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Менеджмент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 / </a:t>
                      </a:r>
                      <a:r>
                        <a:rPr lang="en-US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По выбору поступающих: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обществознание или информатика и ИКТ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52D35A-099E-4E7B-AE3E-35C49C05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2885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Контрольные цифры приема 2023</a:t>
            </a:r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(очно-заочная форма)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04124"/>
              </p:ext>
            </p:extLst>
          </p:nvPr>
        </p:nvGraphicFramePr>
        <p:xfrm>
          <a:off x="234000" y="1869352"/>
          <a:ext cx="8676000" cy="3365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Направление подготовки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платных</a:t>
                      </a: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мест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Перечень вступительных испытаний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  <a:endParaRPr lang="ru-RU" sz="32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 rowSpan="2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b="1" u="sng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По выбору поступающих: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физика или информатика и ИКТ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47625" marR="95250" marT="38100" marB="38100" anchor="ctr"/>
                </a:tc>
                <a:tc vMerge="1"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Менеджмент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ru-RU" sz="3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342900" marR="304800" lvl="0" indent="-3429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По выбору поступающих:</a:t>
                      </a:r>
                    </a:p>
                    <a:p>
                      <a:pPr marL="342900" marR="304800" lvl="0" indent="-34290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обществознание или информатика и ИКТ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32C576-6554-477D-BE81-0D256EF0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009" y="0"/>
            <a:ext cx="852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Минимальные баллы ЕГЭ для участия в конкурсе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3511" y="3167390"/>
            <a:ext cx="70769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Проходной балл 2022 год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753384"/>
              </p:ext>
            </p:extLst>
          </p:nvPr>
        </p:nvGraphicFramePr>
        <p:xfrm>
          <a:off x="259882" y="3741630"/>
          <a:ext cx="8624235" cy="2861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6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Направление подготовки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Проходной балл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4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09.03.01 "Информатика и вычислительная техника"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4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15.03.04 "Автоматизация технологических процессов и производств"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4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24.03.05 "Двигатели летательных аппаратов"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4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22.03.01 "Материаловедение и технологии материалов"</a:t>
                      </a:r>
                    </a:p>
                  </a:txBody>
                  <a:tcPr marL="47625" marR="9525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47625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B4FFA536-FE82-4AE0-9600-964838022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940167"/>
              </p:ext>
            </p:extLst>
          </p:nvPr>
        </p:nvGraphicFramePr>
        <p:xfrm>
          <a:off x="2866339" y="510550"/>
          <a:ext cx="40640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907">
                  <a:extLst>
                    <a:ext uri="{9D8B030D-6E8A-4147-A177-3AD203B41FA5}">
                      <a16:colId xmlns:a16="http://schemas.microsoft.com/office/drawing/2014/main" val="2382370399"/>
                    </a:ext>
                  </a:extLst>
                </a:gridCol>
                <a:gridCol w="1618093">
                  <a:extLst>
                    <a:ext uri="{9D8B030D-6E8A-4147-A177-3AD203B41FA5}">
                      <a16:colId xmlns:a16="http://schemas.microsoft.com/office/drawing/2014/main" val="161513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Предмет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Филиал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032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138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99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9060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 и ИКТ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1152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3725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BD20D42-113F-48E3-9DD7-280F78D8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938" y="627949"/>
            <a:ext cx="8742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Представление документов поступающим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7973BC-7974-9C06-59BD-F76943FD8EBD}"/>
              </a:ext>
            </a:extLst>
          </p:cNvPr>
          <p:cNvSpPr txBox="1"/>
          <p:nvPr/>
        </p:nvSpPr>
        <p:spPr>
          <a:xfrm>
            <a:off x="473257" y="1659285"/>
            <a:ext cx="837778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представляются в ФИЛИАЛ лично поступающим.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направляются в МАИ в электронной форме через личный кабинет абитуриента.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посредством ЕПГУ (портал ГОСУСЛУГ).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через операторов почтовой связи общего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пользования.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7F42C6F-5E38-4B6C-8628-EA03F9F3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86635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Лица имеющие право на внутренние</a:t>
            </a:r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вступительные испытания (ВИ)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16518"/>
              </p:ext>
            </p:extLst>
          </p:nvPr>
        </p:nvGraphicFramePr>
        <p:xfrm>
          <a:off x="467259" y="1550209"/>
          <a:ext cx="8338411" cy="3354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38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327">
                <a:tc>
                  <a:txBody>
                    <a:bodyPr/>
                    <a:lstStyle/>
                    <a:p>
                      <a:pPr algn="l"/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•   Инвалиды</a:t>
                      </a:r>
                      <a:endParaRPr lang="ru-RU" sz="2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•   Выпускники СПО</a:t>
                      </a:r>
                      <a:endParaRPr lang="ru-RU" sz="2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•   Иностранные граждане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</a:rPr>
                        <a:t>Вне зависимости от того, участвовал ли поступающий в сдаче ЕГЭ</a:t>
                      </a:r>
                      <a:r>
                        <a:rPr lang="en-US" sz="2400" b="1" kern="120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ru-RU" sz="2400" b="1" kern="1200" dirty="0">
                          <a:solidFill>
                            <a:schemeClr val="bg1"/>
                          </a:solidFill>
                        </a:rPr>
                        <a:t>если участвовал, то выбирается наилучший результат)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BFDDC70-7D9C-4A36-8A3B-96BE0BCD7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62792"/>
              </p:ext>
            </p:extLst>
          </p:nvPr>
        </p:nvGraphicFramePr>
        <p:xfrm>
          <a:off x="531727" y="5213930"/>
          <a:ext cx="8209477" cy="1357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9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725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Для участия в ВИ прием документов до </a:t>
                      </a:r>
                      <a:r>
                        <a:rPr lang="ru-RU" sz="2800" u="sng" dirty="0">
                          <a:solidFill>
                            <a:schemeClr val="bg1"/>
                          </a:solidFill>
                        </a:rPr>
                        <a:t>10 ИЮЛЯ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sng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4B2402-7B72-438F-8316-1EA136A8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45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6787" y="51238"/>
            <a:ext cx="65026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Прием документов «Бюджетные места»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C6338E-1ADD-4AC2-AE71-0B49EF5AFC8F}"/>
              </a:ext>
            </a:extLst>
          </p:cNvPr>
          <p:cNvSpPr txBox="1"/>
          <p:nvPr/>
        </p:nvSpPr>
        <p:spPr>
          <a:xfrm>
            <a:off x="1730568" y="6309252"/>
            <a:ext cx="2943035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Начало приёма документов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95F84D-7733-4AE0-A4D0-2A4DA032862B}"/>
              </a:ext>
            </a:extLst>
          </p:cNvPr>
          <p:cNvSpPr txBox="1"/>
          <p:nvPr/>
        </p:nvSpPr>
        <p:spPr>
          <a:xfrm>
            <a:off x="2887143" y="5629721"/>
            <a:ext cx="3609243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Завершение приёма документов по ЕГЭ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95F84D-7733-4AE0-A4D0-2A4DA032862B}"/>
              </a:ext>
            </a:extLst>
          </p:cNvPr>
          <p:cNvSpPr txBox="1"/>
          <p:nvPr/>
        </p:nvSpPr>
        <p:spPr>
          <a:xfrm>
            <a:off x="4063063" y="4984476"/>
            <a:ext cx="3182393" cy="307777"/>
          </a:xfrm>
          <a:prstGeom prst="rect">
            <a:avLst/>
          </a:prstGeom>
          <a:noFill/>
          <a:ln w="19050">
            <a:solidFill>
              <a:srgbClr val="231AD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Публикация конкурсных списков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-366397" y="679460"/>
            <a:ext cx="10080000" cy="6030261"/>
            <a:chOff x="-366397" y="679460"/>
            <a:chExt cx="10080000" cy="6030261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5096821" y="679460"/>
              <a:ext cx="2315727" cy="755210"/>
              <a:chOff x="5096821" y="679460"/>
              <a:chExt cx="2315727" cy="755210"/>
            </a:xfrm>
          </p:grpSpPr>
          <p:sp>
            <p:nvSpPr>
              <p:cNvPr id="13" name="Овальная выноска 12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78662"/>
                  <a:gd name="adj2" fmla="val 68806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096821" y="904060"/>
                <a:ext cx="2315727" cy="33855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Приказ о 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зачислении</a:t>
                </a:r>
              </a:p>
            </p:txBody>
          </p:sp>
        </p:grpSp>
        <p:grpSp>
          <p:nvGrpSpPr>
            <p:cNvPr id="42" name="Группа 41"/>
            <p:cNvGrpSpPr/>
            <p:nvPr/>
          </p:nvGrpSpPr>
          <p:grpSpPr>
            <a:xfrm>
              <a:off x="1176048" y="1364563"/>
              <a:ext cx="4536479" cy="755210"/>
              <a:chOff x="5110567" y="679460"/>
              <a:chExt cx="2301981" cy="755210"/>
            </a:xfrm>
          </p:grpSpPr>
          <p:sp>
            <p:nvSpPr>
              <p:cNvPr id="45" name="Овальная выноска 44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70683"/>
                  <a:gd name="adj2" fmla="val 92770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18715" y="800688"/>
                <a:ext cx="2030826" cy="5232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приёма оригинала на зачисление (до 12-00)</a:t>
                </a:r>
              </a:p>
            </p:txBody>
          </p:sp>
        </p:grpSp>
        <p:grpSp>
          <p:nvGrpSpPr>
            <p:cNvPr id="50" name="Группа 49"/>
            <p:cNvGrpSpPr/>
            <p:nvPr/>
          </p:nvGrpSpPr>
          <p:grpSpPr>
            <a:xfrm>
              <a:off x="746449" y="2297430"/>
              <a:ext cx="3859826" cy="755210"/>
              <a:chOff x="5110567" y="679460"/>
              <a:chExt cx="2301981" cy="755210"/>
            </a:xfrm>
          </p:grpSpPr>
          <p:sp>
            <p:nvSpPr>
              <p:cNvPr id="58" name="Овальная выноска 57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67534"/>
                  <a:gd name="adj2" fmla="val 67545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16185" y="856682"/>
                <a:ext cx="2030826" cy="5232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Приказ о зачислении поступающих лиц БВИ, по квотам</a:t>
                </a: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254834" y="3172653"/>
              <a:ext cx="3360841" cy="894763"/>
              <a:chOff x="5110567" y="679460"/>
              <a:chExt cx="2301981" cy="755210"/>
            </a:xfrm>
          </p:grpSpPr>
          <p:sp>
            <p:nvSpPr>
              <p:cNvPr id="61" name="Овальная выноска 60"/>
              <p:cNvSpPr/>
              <p:nvPr/>
            </p:nvSpPr>
            <p:spPr>
              <a:xfrm>
                <a:off x="5110567" y="679460"/>
                <a:ext cx="2301981" cy="755210"/>
              </a:xfrm>
              <a:prstGeom prst="wedgeEllipseCallout">
                <a:avLst>
                  <a:gd name="adj1" fmla="val 66037"/>
                  <a:gd name="adj2" fmla="val 43493"/>
                </a:avLst>
              </a:prstGeom>
              <a:noFill/>
              <a:ln w="25400">
                <a:solidFill>
                  <a:srgbClr val="231A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ACE30DC-39EB-4249-B1AB-32345064EB54}"/>
                  </a:ext>
                </a:extLst>
              </p:cNvPr>
              <p:cNvSpPr txBox="1"/>
              <p:nvPr/>
            </p:nvSpPr>
            <p:spPr>
              <a:xfrm>
                <a:off x="5235365" y="854718"/>
                <a:ext cx="2030826" cy="3731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приёма оригинала от лиц БВИ, по квотам (до 12-00)</a:t>
                </a: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-366397" y="1434647"/>
              <a:ext cx="10080000" cy="5275074"/>
              <a:chOff x="-366397" y="1434647"/>
              <a:chExt cx="10080000" cy="5275074"/>
            </a:xfrm>
          </p:grpSpPr>
          <p:sp>
            <p:nvSpPr>
              <p:cNvPr id="38" name="Пятиугольник 3">
                <a:extLst>
                  <a:ext uri="{FF2B5EF4-FFF2-40B4-BE49-F238E27FC236}">
                    <a16:creationId xmlns:a16="http://schemas.microsoft.com/office/drawing/2014/main" id="{CB878B03-FBE8-4AD2-9DFF-5A70ABB059AC}"/>
                  </a:ext>
                </a:extLst>
              </p:cNvPr>
              <p:cNvSpPr/>
              <p:nvPr/>
            </p:nvSpPr>
            <p:spPr>
              <a:xfrm rot="19800000">
                <a:off x="-366397" y="3929142"/>
                <a:ext cx="10080000" cy="216000"/>
              </a:xfrm>
              <a:prstGeom prst="homePlate">
                <a:avLst/>
              </a:prstGeom>
              <a:solidFill>
                <a:srgbClr val="231ADD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Овал 40">
                <a:extLst>
                  <a:ext uri="{FF2B5EF4-FFF2-40B4-BE49-F238E27FC236}">
                    <a16:creationId xmlns:a16="http://schemas.microsoft.com/office/drawing/2014/main" id="{207A4FF8-F260-4F81-98FB-DB82C3E4D66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424574" y="5629721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июня</a:t>
                </a:r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054978A1-1423-4BED-84F6-0ED50484EDE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1637404" y="4929493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июля</a:t>
                </a:r>
              </a:p>
            </p:txBody>
          </p:sp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E7EF0978-20C9-4E16-A43A-DB2B898B215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7717055" y="1434647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78132A5C-9655-4346-B564-4E55F4FCC85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6496386" y="2124159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августа</a:t>
                </a:r>
              </a:p>
            </p:txBody>
          </p:sp>
          <p:sp>
            <p:nvSpPr>
              <p:cNvPr id="31" name="Овал 30">
                <a:extLst>
                  <a:ext uri="{FF2B5EF4-FFF2-40B4-BE49-F238E27FC236}">
                    <a16:creationId xmlns:a16="http://schemas.microsoft.com/office/drawing/2014/main" id="{862BA00C-40D6-4C7E-A0CA-3CF993F45E1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2850234" y="4229266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27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июля</a:t>
                </a:r>
              </a:p>
            </p:txBody>
          </p:sp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862BA00C-40D6-4C7E-A0CA-3CF993F45E1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5282317" y="2825102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июля</a:t>
                </a:r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B0EBE20-DE2F-47A2-BFC6-99E873B5430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1600000">
                <a:off x="4068126" y="3534945"/>
                <a:ext cx="1080000" cy="1080000"/>
              </a:xfrm>
              <a:prstGeom prst="ellipse">
                <a:avLst/>
              </a:prstGeom>
              <a:solidFill>
                <a:srgbClr val="0E86D2"/>
              </a:solidFill>
              <a:ln w="25400">
                <a:solidFill>
                  <a:srgbClr val="231ADD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28</a:t>
                </a:r>
              </a:p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июля</a:t>
                </a:r>
              </a:p>
            </p:txBody>
          </p:sp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D968E23-47A1-452B-9309-DDA45AF4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0408" y="765730"/>
            <a:ext cx="602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Прием документов «Платные места»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C8B9F996-B493-4F9B-8B72-00949CEB96BD}"/>
              </a:ext>
            </a:extLst>
          </p:cNvPr>
          <p:cNvGrpSpPr/>
          <p:nvPr/>
        </p:nvGrpSpPr>
        <p:grpSpPr>
          <a:xfrm>
            <a:off x="429338" y="2107294"/>
            <a:ext cx="8285325" cy="2840546"/>
            <a:chOff x="429338" y="772270"/>
            <a:chExt cx="8285325" cy="284054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ACE30DC-39EB-4249-B1AB-32345064EB54}"/>
                </a:ext>
              </a:extLst>
            </p:cNvPr>
            <p:cNvSpPr txBox="1"/>
            <p:nvPr/>
          </p:nvSpPr>
          <p:spPr>
            <a:xfrm>
              <a:off x="6564658" y="883048"/>
              <a:ext cx="2150005" cy="307777"/>
            </a:xfrm>
            <a:prstGeom prst="rect">
              <a:avLst/>
            </a:prstGeom>
            <a:noFill/>
            <a:ln w="19050">
              <a:solidFill>
                <a:srgbClr val="231AD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Приказ о зачислении</a:t>
              </a:r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429338" y="772270"/>
              <a:ext cx="8145267" cy="2840546"/>
              <a:chOff x="429338" y="772270"/>
              <a:chExt cx="8145267" cy="2840546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DC6338E-1ADD-4AC2-AE71-0B49EF5AFC8F}"/>
                  </a:ext>
                </a:extLst>
              </p:cNvPr>
              <p:cNvSpPr txBox="1"/>
              <p:nvPr/>
            </p:nvSpPr>
            <p:spPr>
              <a:xfrm>
                <a:off x="429338" y="3089596"/>
                <a:ext cx="2150005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Начало приёма документов</a:t>
                </a:r>
              </a:p>
            </p:txBody>
          </p:sp>
          <p:cxnSp>
            <p:nvCxnSpPr>
              <p:cNvPr id="54" name="Прямая соединительная линия 53">
                <a:extLst>
                  <a:ext uri="{FF2B5EF4-FFF2-40B4-BE49-F238E27FC236}">
                    <a16:creationId xmlns:a16="http://schemas.microsoft.com/office/drawing/2014/main" id="{E0FCF65E-07BC-46CF-9FD5-782868856943}"/>
                  </a:ext>
                </a:extLst>
              </p:cNvPr>
              <p:cNvCxnSpPr>
                <a:stCxn id="41" idx="4"/>
                <a:endCxn id="51" idx="0"/>
              </p:cNvCxnSpPr>
              <p:nvPr/>
            </p:nvCxnSpPr>
            <p:spPr>
              <a:xfrm>
                <a:off x="1504341" y="2787932"/>
                <a:ext cx="0" cy="301664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5DF343E-2EA9-430D-A4AE-361D15CEB587}"/>
                  </a:ext>
                </a:extLst>
              </p:cNvPr>
              <p:cNvSpPr txBox="1"/>
              <p:nvPr/>
            </p:nvSpPr>
            <p:spPr>
              <a:xfrm>
                <a:off x="4688109" y="3089400"/>
                <a:ext cx="2835444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приёма оригиналов</a:t>
                </a:r>
              </a:p>
            </p:txBody>
          </p:sp>
          <p:cxnSp>
            <p:nvCxnSpPr>
              <p:cNvPr id="56" name="Прямая соединительная линия 55">
                <a:extLst>
                  <a:ext uri="{FF2B5EF4-FFF2-40B4-BE49-F238E27FC236}">
                    <a16:creationId xmlns:a16="http://schemas.microsoft.com/office/drawing/2014/main" id="{78B2A38D-7F5E-40DD-99A1-756EF16CFD6B}"/>
                  </a:ext>
                </a:extLst>
              </p:cNvPr>
              <p:cNvCxnSpPr>
                <a:stCxn id="49" idx="4"/>
                <a:endCxn id="53" idx="0"/>
              </p:cNvCxnSpPr>
              <p:nvPr/>
            </p:nvCxnSpPr>
            <p:spPr>
              <a:xfrm>
                <a:off x="6105831" y="2787932"/>
                <a:ext cx="0" cy="301468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495F84D-7733-4AE0-A4D0-2A4DA032862B}"/>
                  </a:ext>
                </a:extLst>
              </p:cNvPr>
              <p:cNvSpPr txBox="1"/>
              <p:nvPr/>
            </p:nvSpPr>
            <p:spPr>
              <a:xfrm>
                <a:off x="429338" y="772270"/>
                <a:ext cx="2150005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Завершение приёма документов</a:t>
                </a:r>
              </a:p>
            </p:txBody>
          </p:sp>
          <p:cxnSp>
            <p:nvCxnSpPr>
              <p:cNvPr id="29" name="Прямая соединительная линия 28">
                <a:extLst>
                  <a:ext uri="{FF2B5EF4-FFF2-40B4-BE49-F238E27FC236}">
                    <a16:creationId xmlns:a16="http://schemas.microsoft.com/office/drawing/2014/main" id="{6E188BA8-A00E-472D-A387-4D99398B4336}"/>
                  </a:ext>
                </a:extLst>
              </p:cNvPr>
              <p:cNvCxnSpPr>
                <a:stCxn id="43" idx="1"/>
                <a:endCxn id="27" idx="2"/>
              </p:cNvCxnSpPr>
              <p:nvPr/>
            </p:nvCxnSpPr>
            <p:spPr>
              <a:xfrm flipH="1" flipV="1">
                <a:off x="1504341" y="1295490"/>
                <a:ext cx="1151992" cy="570604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id="{F9A1F8A7-5FE9-4D17-8E83-592723183F1A}"/>
                  </a:ext>
                </a:extLst>
              </p:cNvPr>
              <p:cNvCxnSpPr>
                <a:stCxn id="44" idx="0"/>
                <a:endCxn id="32" idx="2"/>
              </p:cNvCxnSpPr>
              <p:nvPr/>
            </p:nvCxnSpPr>
            <p:spPr>
              <a:xfrm flipV="1">
                <a:off x="7639661" y="1190825"/>
                <a:ext cx="0" cy="517107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Группа 12"/>
              <p:cNvGrpSpPr/>
              <p:nvPr/>
            </p:nvGrpSpPr>
            <p:grpSpPr>
              <a:xfrm>
                <a:off x="654605" y="1707932"/>
                <a:ext cx="7920000" cy="1080000"/>
                <a:chOff x="654605" y="1707932"/>
                <a:chExt cx="7920000" cy="1080000"/>
              </a:xfrm>
            </p:grpSpPr>
            <p:sp>
              <p:nvSpPr>
                <p:cNvPr id="38" name="Пятиугольник 3">
                  <a:extLst>
                    <a:ext uri="{FF2B5EF4-FFF2-40B4-BE49-F238E27FC236}">
                      <a16:creationId xmlns:a16="http://schemas.microsoft.com/office/drawing/2014/main" id="{CB878B03-FBE8-4AD2-9DFF-5A70ABB059AC}"/>
                    </a:ext>
                  </a:extLst>
                </p:cNvPr>
                <p:cNvSpPr/>
                <p:nvPr/>
              </p:nvSpPr>
              <p:spPr>
                <a:xfrm>
                  <a:off x="654605" y="2139932"/>
                  <a:ext cx="7920000" cy="216000"/>
                </a:xfrm>
                <a:prstGeom prst="homePlate">
                  <a:avLst/>
                </a:prstGeom>
                <a:solidFill>
                  <a:srgbClr val="231ADD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Овал 40">
                  <a:extLst>
                    <a:ext uri="{FF2B5EF4-FFF2-40B4-BE49-F238E27FC236}">
                      <a16:creationId xmlns:a16="http://schemas.microsoft.com/office/drawing/2014/main" id="{207A4FF8-F260-4F81-98FB-DB82C3E4D66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434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20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июня</a:t>
                  </a:r>
                </a:p>
              </p:txBody>
            </p:sp>
            <p:sp>
              <p:nvSpPr>
                <p:cNvPr id="49" name="Овал 48">
                  <a:extLst>
                    <a:ext uri="{FF2B5EF4-FFF2-40B4-BE49-F238E27FC236}">
                      <a16:creationId xmlns:a16="http://schemas.microsoft.com/office/drawing/2014/main" id="{78132A5C-9655-4346-B564-4E55F4FCC8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56583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16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  <p:sp>
              <p:nvSpPr>
                <p:cNvPr id="43" name="Овал 42">
                  <a:extLst>
                    <a:ext uri="{FF2B5EF4-FFF2-40B4-BE49-F238E27FC236}">
                      <a16:creationId xmlns:a16="http://schemas.microsoft.com/office/drawing/2014/main" id="{054978A1-1423-4BED-84F6-0ED50484EDE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49817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14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  <p:sp>
              <p:nvSpPr>
                <p:cNvPr id="44" name="Овал 43">
                  <a:extLst>
                    <a:ext uri="{FF2B5EF4-FFF2-40B4-BE49-F238E27FC236}">
                      <a16:creationId xmlns:a16="http://schemas.microsoft.com/office/drawing/2014/main" id="{E7EF0978-20C9-4E16-A43A-DB2B898B215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09966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22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  <p:sp>
              <p:nvSpPr>
                <p:cNvPr id="23" name="Овал 22">
                  <a:extLst>
                    <a:ext uri="{FF2B5EF4-FFF2-40B4-BE49-F238E27FC236}">
                      <a16:creationId xmlns:a16="http://schemas.microsoft.com/office/drawing/2014/main" id="{054978A1-1423-4BED-84F6-0ED50484EDE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032001" y="1707932"/>
                  <a:ext cx="1080000" cy="1080000"/>
                </a:xfrm>
                <a:prstGeom prst="ellipse">
                  <a:avLst/>
                </a:prstGeom>
                <a:solidFill>
                  <a:srgbClr val="0E86D2"/>
                </a:solidFill>
                <a:ln w="25400">
                  <a:solidFill>
                    <a:srgbClr val="231ADD"/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>
                  <a:normAutofit/>
                </a:bodyPr>
                <a:lstStyle/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15</a:t>
                  </a:r>
                </a:p>
                <a:p>
                  <a:pPr algn="ctr"/>
                  <a:r>
                    <a:rPr lang="ru-RU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августа</a:t>
                  </a:r>
                </a:p>
              </p:txBody>
            </p:sp>
          </p:grp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95F84D-7733-4AE0-A4D0-2A4DA032862B}"/>
                  </a:ext>
                </a:extLst>
              </p:cNvPr>
              <p:cNvSpPr txBox="1"/>
              <p:nvPr/>
            </p:nvSpPr>
            <p:spPr>
              <a:xfrm>
                <a:off x="3837086" y="772270"/>
                <a:ext cx="2150005" cy="523220"/>
              </a:xfrm>
              <a:prstGeom prst="rect">
                <a:avLst/>
              </a:prstGeom>
              <a:noFill/>
              <a:ln w="19050">
                <a:solidFill>
                  <a:srgbClr val="231AD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Публикация конкурсных списков</a:t>
                </a:r>
              </a:p>
            </p:txBody>
          </p: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id="{6E188BA8-A00E-472D-A387-4D99398B4336}"/>
                  </a:ext>
                </a:extLst>
              </p:cNvPr>
              <p:cNvCxnSpPr>
                <a:stCxn id="23" idx="0"/>
                <a:endCxn id="24" idx="2"/>
              </p:cNvCxnSpPr>
              <p:nvPr/>
            </p:nvCxnSpPr>
            <p:spPr>
              <a:xfrm flipV="1">
                <a:off x="4572001" y="1295490"/>
                <a:ext cx="340088" cy="412442"/>
              </a:xfrm>
              <a:prstGeom prst="line">
                <a:avLst/>
              </a:prstGeom>
              <a:ln w="19050">
                <a:solidFill>
                  <a:srgbClr val="231AD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6EAEC4-62DF-4EC2-8750-3D5846D4A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2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255" y="298389"/>
            <a:ext cx="87974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МАИ абитуриент подает одно заявление на бюджетные места и платные места, с указанием приоритетов зачисления.</a:t>
            </a:r>
          </a:p>
          <a:p>
            <a:pPr indent="361950"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выбрать не более 5 направлений подготовки одновременно.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2734" y="1425876"/>
            <a:ext cx="7854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ПРИМЕР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E6FB569-E328-4A89-B056-D68427CC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E5FF-37D8-41FF-AC46-34617BD0FD7D}" type="slidenum">
              <a:rPr lang="ru-RU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364ECD5B-8249-47D3-94A3-F9C3BC2BF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054047"/>
              </p:ext>
            </p:extLst>
          </p:nvPr>
        </p:nvGraphicFramePr>
        <p:xfrm>
          <a:off x="622735" y="2091698"/>
          <a:ext cx="7531266" cy="37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5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277">
                  <a:extLst>
                    <a:ext uri="{9D8B030D-6E8A-4147-A177-3AD203B41FA5}">
                      <a16:colId xmlns:a16="http://schemas.microsoft.com/office/drawing/2014/main" val="181381782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Приоритет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Направления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Двигатели летательных аппаратов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Автоматизация технологических процессов и производств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Материаловедение и технологии материалов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 и вычислительная техника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Платное место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80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8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</TotalTime>
  <Words>975</Words>
  <Application>Microsoft Office PowerPoint</Application>
  <PresentationFormat>Экран (4:3)</PresentationFormat>
  <Paragraphs>486</Paragraphs>
  <Slides>15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Admin</cp:lastModifiedBy>
  <cp:revision>276</cp:revision>
  <cp:lastPrinted>2023-04-12T08:43:11Z</cp:lastPrinted>
  <dcterms:created xsi:type="dcterms:W3CDTF">2020-11-25T23:00:10Z</dcterms:created>
  <dcterms:modified xsi:type="dcterms:W3CDTF">2023-04-14T09:56:09Z</dcterms:modified>
</cp:coreProperties>
</file>